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Salli Scribbles" charset="0"/>
      <p:regular r:id="rId15"/>
    </p:embeddedFont>
    <p:embeddedFont>
      <p:font typeface="Chewy" charset="0"/>
      <p:regular r:id="rId16"/>
    </p:embeddedFont>
    <p:embeddedFont>
      <p:font typeface="Handlee"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52" autoAdjust="0"/>
  </p:normalViewPr>
  <p:slideViewPr>
    <p:cSldViewPr>
      <p:cViewPr>
        <p:scale>
          <a:sx n="100" d="100"/>
          <a:sy n="100" d="100"/>
        </p:scale>
        <p:origin x="-1944" y="-49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hioforever.co.nz/wp-content/uploads/2016/01/Whio-Surfing-the-Rapid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No- This is a salty, tidal river with a muddy/ sandy bottom and slow flow. There are no rocks in the stream. There is little forest around the river and lots of farmland. The water is probably not clean and clear. Whio cannot live here.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Colour: The mallard is brightly coloured green on the head and grey and brown (this is a male). </a:t>
            </a:r>
          </a:p>
          <a:p>
            <a:pPr lvl="0" rtl="0">
              <a:spcBef>
                <a:spcPts val="0"/>
              </a:spcBef>
              <a:buNone/>
            </a:pPr>
            <a:r>
              <a:rPr lang="en" dirty="0"/>
              <a:t>	The whio is blue-grey in colour with a brown speckled chest. </a:t>
            </a:r>
          </a:p>
          <a:p>
            <a:pPr lvl="0" rtl="0">
              <a:spcBef>
                <a:spcPts val="0"/>
              </a:spcBef>
              <a:buNone/>
            </a:pPr>
            <a:r>
              <a:rPr lang="en" dirty="0"/>
              <a:t>	These colours reflect the habitats they live in for camouflage. </a:t>
            </a:r>
          </a:p>
          <a:p>
            <a:pPr lvl="0" rtl="0">
              <a:spcBef>
                <a:spcPts val="0"/>
              </a:spcBef>
              <a:buNone/>
            </a:pPr>
            <a:r>
              <a:rPr lang="en" dirty="0"/>
              <a:t>Feet: 	Mallard: Feet and legs are thick, orange making them strong swimmers. The legs are under the middle of the bird- a feature for dabbling ducks who flip up to feed. </a:t>
            </a:r>
          </a:p>
          <a:p>
            <a:pPr lvl="0" rtl="0">
              <a:spcBef>
                <a:spcPts val="0"/>
              </a:spcBef>
              <a:buNone/>
            </a:pPr>
            <a:r>
              <a:rPr lang="en" dirty="0"/>
              <a:t>	Whio: Feet and legs are thinner and grey-ish. Their legs are set back compared to their bodies which makes them suited to diving</a:t>
            </a:r>
          </a:p>
          <a:p>
            <a:pPr lvl="0" rtl="0">
              <a:spcBef>
                <a:spcPts val="0"/>
              </a:spcBef>
              <a:buNone/>
            </a:pPr>
            <a:r>
              <a:rPr lang="en" dirty="0"/>
              <a:t>Bodies: Mallard: the body is bulky and rounded, good for buoyancy, not as streamlined as the whio </a:t>
            </a:r>
          </a:p>
          <a:p>
            <a:pPr lvl="0" rtl="0">
              <a:spcBef>
                <a:spcPts val="0"/>
              </a:spcBef>
              <a:buNone/>
            </a:pPr>
            <a:r>
              <a:rPr lang="en" dirty="0"/>
              <a:t>	Whio: the body is sleek and streamlined for minimal resistance</a:t>
            </a:r>
            <a:r>
              <a:rPr lang="en" dirty="0">
                <a:solidFill>
                  <a:srgbClr val="FF0000"/>
                </a:solidFill>
              </a:rPr>
              <a:t> </a:t>
            </a:r>
            <a:r>
              <a:rPr lang="en" dirty="0"/>
              <a:t>in fast flowing water </a:t>
            </a:r>
          </a:p>
          <a:p>
            <a:pPr lvl="0" rtl="0">
              <a:spcBef>
                <a:spcPts val="0"/>
              </a:spcBef>
              <a:buNone/>
            </a:pPr>
            <a:r>
              <a:rPr lang="en" dirty="0"/>
              <a:t>Bills: 	Whio bill has rubbery lips on sides for protection when feeding against rocks. Mallard doesn’t need this as they don’t scrape rocks very often with their bills</a:t>
            </a:r>
          </a:p>
          <a:p>
            <a:pPr lvl="0" rtl="0">
              <a:spcBef>
                <a:spcPts val="0"/>
              </a:spcBef>
              <a:buNone/>
            </a:pPr>
            <a:r>
              <a:rPr lang="en" i="1" dirty="0"/>
              <a:t>(These special features are considered more in the following activity</a:t>
            </a:r>
            <a:r>
              <a:rPr lang="en" i="1" dirty="0" smtClean="0"/>
              <a:t>)</a:t>
            </a:r>
            <a:endParaRPr lang="en"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a:t>Images from Whio surf the rapids poster</a:t>
            </a:r>
            <a:r>
              <a:rPr lang="en" dirty="0" smtClean="0"/>
              <a:t>:</a:t>
            </a:r>
            <a:r>
              <a:rPr lang="en" baseline="0" dirty="0" smtClean="0"/>
              <a:t> </a:t>
            </a:r>
            <a:r>
              <a:rPr lang="en-NZ" sz="1100" u="sng" kern="1200" dirty="0" smtClean="0">
                <a:solidFill>
                  <a:schemeClr val="tx1"/>
                </a:solidFill>
                <a:latin typeface="+mn-lt"/>
                <a:ea typeface="+mn-ea"/>
                <a:cs typeface="+mn-cs"/>
                <a:hlinkClick r:id="rId3"/>
              </a:rPr>
              <a:t>http://www.whioforever.co.nz/wp-content/uploads/2016/01/Whio-Surfing-the-Rapids.pdf</a:t>
            </a:r>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At each slide, ask students: Is this habitat suitable for whio? </a:t>
            </a:r>
          </a:p>
          <a:p>
            <a:pPr lvl="0" rtl="0">
              <a:spcBef>
                <a:spcPts val="0"/>
              </a:spcBef>
              <a:buNone/>
            </a:pPr>
            <a:r>
              <a:rPr lang="en" dirty="0"/>
              <a:t>This habitat is not suitable for whio- This is a tidal stream near the mouth of a river, leading to the sea. Whio cannot live in salt water habitats. Whio cannot live here. There will be no fresh water and no suitable food for them. There is no fast-flowing water and no rocks.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Whio can’t live here. This is Lake Tekapo. The water is not fast-flowing and it is not a river or stream. Although the water here is probably clear and clean, there are few boulders or rocks and not much forest around the stream</a:t>
            </a:r>
            <a:r>
              <a:rPr lang="en" dirty="0" smtClean="0"/>
              <a:t>.</a:t>
            </a: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Is this habitat suitable for whio? </a:t>
            </a:r>
          </a:p>
          <a:p>
            <a:pPr lvl="0" rtl="0">
              <a:spcBef>
                <a:spcPts val="0"/>
              </a:spcBef>
              <a:buNone/>
            </a:pPr>
            <a:r>
              <a:rPr lang="en" dirty="0"/>
              <a:t>No- it does have trees around it and is probably fast- flowing but the water is muddy and full of sediment (brown colour) and not rocky-bottomed. There may also be pollution present.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YES- This is a fast-flowing, forested stream with a rocky bottom. This is ideal whio habitat.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Although ducks are living here they are not whio. This habitat is not suitable for whio because there </a:t>
            </a:r>
            <a:r>
              <a:rPr lang="en" dirty="0">
                <a:solidFill>
                  <a:schemeClr val="dk1"/>
                </a:solidFill>
              </a:rPr>
              <a:t>is no fast-flowing water and this is a lake, not a river/ stream environment. There </a:t>
            </a:r>
            <a:r>
              <a:rPr lang="en" dirty="0"/>
              <a:t>is also a lot of development and human impacts around the lake which would mean it would not be clean and clear enough for whio. (</a:t>
            </a:r>
            <a:r>
              <a:rPr lang="en" dirty="0">
                <a:solidFill>
                  <a:schemeClr val="dk1"/>
                </a:solidFill>
              </a:rPr>
              <a:t>This is Lake </a:t>
            </a:r>
            <a:r>
              <a:rPr lang="en" dirty="0" smtClean="0">
                <a:solidFill>
                  <a:schemeClr val="dk1"/>
                </a:solidFill>
              </a:rPr>
              <a:t>Taup</a:t>
            </a:r>
            <a:r>
              <a:rPr lang="en-NZ" sz="1100" kern="1200" dirty="0" smtClean="0">
                <a:solidFill>
                  <a:schemeClr val="dk1"/>
                </a:solidFill>
                <a:latin typeface="+mn-lt"/>
                <a:ea typeface="+mn-ea"/>
                <a:cs typeface="+mn-cs"/>
              </a:rPr>
              <a:t>ō</a:t>
            </a:r>
            <a:r>
              <a:rPr lang="en" dirty="0" smtClean="0">
                <a:solidFill>
                  <a:schemeClr val="dk1"/>
                </a:solidFill>
              </a:rPr>
              <a:t>).</a:t>
            </a:r>
            <a:endParaRPr lang="en"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No- Whio won’t live here- there is not enough white water, the water doesn’t look 100% clean and clear, and the trees/ vegetation around the river are not providing enough shade.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YES- This water might look too rough for whio but they are the white water specialists! Whio could live here. This habitat is rocky and lined with trees. The water here is really fast-flowing.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cstate="screen">
            <a:alphaModFix/>
          </a:blip>
          <a:srcRect/>
          <a:stretch>
            <a:fillRect/>
          </a:stretch>
        </p:blipFill>
        <p:spPr>
          <a:xfrm>
            <a:off x="2286000" y="0"/>
            <a:ext cx="6858000" cy="5143502"/>
          </a:xfrm>
          <a:prstGeom prst="rect">
            <a:avLst/>
          </a:prstGeom>
          <a:noFill/>
          <a:ln>
            <a:noFill/>
          </a:ln>
        </p:spPr>
      </p:pic>
      <p:sp>
        <p:nvSpPr>
          <p:cNvPr id="5" name="Shape 54"/>
          <p:cNvSpPr txBox="1">
            <a:spLocks/>
          </p:cNvSpPr>
          <p:nvPr/>
        </p:nvSpPr>
        <p:spPr>
          <a:xfrm>
            <a:off x="0" y="0"/>
            <a:ext cx="2771800" cy="5143499"/>
          </a:xfrm>
          <a:prstGeom prst="rect">
            <a:avLst/>
          </a:prstGeom>
          <a:solidFill>
            <a:schemeClr val="accent5">
              <a:lumMod val="50000"/>
            </a:schemeClr>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kumimoji="0" lang="en-NZ" sz="4800" b="0" i="0" u="none" strike="noStrike" kern="0" cap="none" spc="0" normalizeH="0" baseline="0" noProof="0" dirty="0" smtClean="0">
                <a:ln>
                  <a:noFill/>
                </a:ln>
                <a:solidFill>
                  <a:srgbClr val="000000"/>
                </a:solidFill>
                <a:effectLst/>
                <a:uLnTx/>
                <a:uFillTx/>
                <a:latin typeface="Salli Scribbles" pitchFamily="66" charset="0"/>
                <a:ea typeface="Chewy"/>
                <a:cs typeface="Chewy"/>
                <a:sym typeface="Chewy"/>
              </a:rPr>
              <a:t/>
            </a:r>
            <a:br>
              <a:rPr kumimoji="0" lang="en-NZ" sz="4800" b="0" i="0" u="none" strike="noStrike" kern="0" cap="none" spc="0" normalizeH="0" baseline="0" noProof="0" dirty="0" smtClean="0">
                <a:ln>
                  <a:noFill/>
                </a:ln>
                <a:solidFill>
                  <a:srgbClr val="000000"/>
                </a:solidFill>
                <a:effectLst/>
                <a:uLnTx/>
                <a:uFillTx/>
                <a:latin typeface="Salli Scribbles" pitchFamily="66" charset="0"/>
                <a:ea typeface="Chewy"/>
                <a:cs typeface="Chewy"/>
                <a:sym typeface="Chewy"/>
              </a:rPr>
            </a:br>
            <a:endParaRPr kumimoji="0" lang="en-NZ" sz="3000" b="0" i="0" u="none" strike="noStrike" kern="0" cap="none" spc="0" normalizeH="0" baseline="0" noProof="0" dirty="0" smtClean="0">
              <a:ln>
                <a:noFill/>
              </a:ln>
              <a:solidFill>
                <a:srgbClr val="666666"/>
              </a:solidFill>
              <a:effectLst/>
              <a:uLnTx/>
              <a:uFillTx/>
              <a:latin typeface="Chewy"/>
              <a:ea typeface="Chewy"/>
              <a:cs typeface="Chewy"/>
              <a:sym typeface="Chewy"/>
            </a:endParaRP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endParaRPr kumimoji="0" lang="en-NZ" sz="3000" b="0" i="0" u="none" strike="noStrike" kern="0" cap="none" spc="0" normalizeH="0" baseline="0" noProof="0" dirty="0" smtClean="0">
              <a:ln>
                <a:noFill/>
              </a:ln>
              <a:solidFill>
                <a:srgbClr val="666666"/>
              </a:solidFill>
              <a:effectLst/>
              <a:uLnTx/>
              <a:uFillTx/>
              <a:latin typeface="Chewy"/>
              <a:ea typeface="Chewy"/>
              <a:cs typeface="Chewy"/>
              <a:sym typeface="Chewy"/>
            </a:endParaRP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kumimoji="0" lang="en-NZ" sz="4800" b="0" i="0" u="none" strike="noStrike" kern="0" cap="none" spc="0" normalizeH="0" baseline="0" noProof="0" dirty="0" smtClean="0">
                <a:ln>
                  <a:noFill/>
                </a:ln>
                <a:solidFill>
                  <a:srgbClr val="000000"/>
                </a:solidFill>
                <a:effectLst/>
                <a:uLnTx/>
                <a:uFillTx/>
                <a:latin typeface="Chewy"/>
                <a:ea typeface="Chewy"/>
                <a:cs typeface="Chewy"/>
                <a:sym typeface="Chewy"/>
              </a:rPr>
              <a:t> </a:t>
            </a:r>
            <a:endParaRPr kumimoji="0" lang="en-NZ" sz="4800" b="0" i="0" u="none" strike="noStrike" kern="0" cap="none" spc="0" normalizeH="0" baseline="0" noProof="0" dirty="0">
              <a:ln>
                <a:noFill/>
              </a:ln>
              <a:solidFill>
                <a:srgbClr val="000000"/>
              </a:solidFill>
              <a:effectLst/>
              <a:uLnTx/>
              <a:uFillTx/>
              <a:latin typeface="Chewy"/>
              <a:ea typeface="Chewy"/>
              <a:cs typeface="Chewy"/>
              <a:sym typeface="Chewy"/>
            </a:endParaRPr>
          </a:p>
        </p:txBody>
      </p:sp>
      <p:sp>
        <p:nvSpPr>
          <p:cNvPr id="55" name="Shape 55"/>
          <p:cNvSpPr txBox="1">
            <a:spLocks noGrp="1"/>
          </p:cNvSpPr>
          <p:nvPr>
            <p:ph type="ctrTitle"/>
          </p:nvPr>
        </p:nvSpPr>
        <p:spPr>
          <a:xfrm>
            <a:off x="0" y="0"/>
            <a:ext cx="2829900" cy="5200800"/>
          </a:xfrm>
          <a:prstGeom prst="rect">
            <a:avLst/>
          </a:prstGeom>
          <a:noFill/>
        </p:spPr>
        <p:txBody>
          <a:bodyPr lIns="91425" tIns="91425" rIns="91425" bIns="91425" anchor="t" anchorCtr="0">
            <a:noAutofit/>
          </a:bodyPr>
          <a:lstStyle/>
          <a:p>
            <a:pPr lvl="0" rtl="0">
              <a:spcBef>
                <a:spcPts val="0"/>
              </a:spcBef>
              <a:buNone/>
            </a:pPr>
            <a:endParaRPr sz="4800" dirty="0">
              <a:latin typeface="Salli Scribbles" pitchFamily="66" charset="0"/>
              <a:ea typeface="Chewy"/>
              <a:cs typeface="Chewy"/>
              <a:sym typeface="Chewy"/>
            </a:endParaRPr>
          </a:p>
          <a:p>
            <a:pPr lvl="0">
              <a:spcBef>
                <a:spcPts val="0"/>
              </a:spcBef>
              <a:buNone/>
            </a:pPr>
            <a:r>
              <a:rPr lang="en" sz="4800" b="0" dirty="0">
                <a:solidFill>
                  <a:schemeClr val="bg1">
                    <a:lumMod val="95000"/>
                  </a:schemeClr>
                </a:solidFill>
                <a:latin typeface="Salli Scribbles" pitchFamily="66" charset="0"/>
                <a:ea typeface="Chewy"/>
                <a:cs typeface="Chewy"/>
                <a:sym typeface="Chewy"/>
              </a:rPr>
              <a:t>Whio habitats</a:t>
            </a:r>
          </a:p>
        </p:txBody>
      </p:sp>
      <p:sp>
        <p:nvSpPr>
          <p:cNvPr id="56" name="Shape 56"/>
          <p:cNvSpPr txBox="1">
            <a:spLocks noGrp="1"/>
          </p:cNvSpPr>
          <p:nvPr>
            <p:ph type="subTitle" idx="1"/>
          </p:nvPr>
        </p:nvSpPr>
        <p:spPr>
          <a:xfrm>
            <a:off x="272700" y="2659100"/>
            <a:ext cx="2284500" cy="792600"/>
          </a:xfrm>
          <a:prstGeom prst="rect">
            <a:avLst/>
          </a:prstGeom>
        </p:spPr>
        <p:txBody>
          <a:bodyPr lIns="91425" tIns="91425" rIns="91425" bIns="91425" anchor="t" anchorCtr="0">
            <a:noAutofit/>
          </a:bodyPr>
          <a:lstStyle/>
          <a:p>
            <a:pPr lvl="0">
              <a:spcBef>
                <a:spcPts val="0"/>
              </a:spcBef>
              <a:buNone/>
            </a:pPr>
            <a:r>
              <a:rPr lang="en" dirty="0">
                <a:solidFill>
                  <a:schemeClr val="bg1">
                    <a:lumMod val="95000"/>
                  </a:schemeClr>
                </a:solidFill>
                <a:latin typeface="Salli Scribbles" pitchFamily="66" charset="0"/>
                <a:ea typeface="Chewy"/>
                <a:cs typeface="Chewy"/>
                <a:sym typeface="Chewy"/>
              </a:rPr>
              <a:t>Which habitats are suitable for whio?</a:t>
            </a:r>
          </a:p>
        </p:txBody>
      </p:sp>
      <p:sp>
        <p:nvSpPr>
          <p:cNvPr id="7" name="TextBox 6"/>
          <p:cNvSpPr txBox="1"/>
          <p:nvPr/>
        </p:nvSpPr>
        <p:spPr>
          <a:xfrm>
            <a:off x="7308304"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112" name="Shape 112"/>
          <p:cNvPicPr preferRelativeResize="0"/>
          <p:nvPr/>
        </p:nvPicPr>
        <p:blipFill rotWithShape="1">
          <a:blip r:embed="rId3" cstate="screen">
            <a:alphaModFix/>
          </a:blip>
          <a:srcRect/>
          <a:stretch/>
        </p:blipFill>
        <p:spPr>
          <a:xfrm>
            <a:off x="0" y="0"/>
            <a:ext cx="9143999" cy="5143500"/>
          </a:xfrm>
          <a:prstGeom prst="rect">
            <a:avLst/>
          </a:prstGeom>
          <a:noFill/>
          <a:ln>
            <a:noFill/>
          </a:ln>
        </p:spPr>
      </p:pic>
      <p:sp>
        <p:nvSpPr>
          <p:cNvPr id="5" name="TextBox 4"/>
          <p:cNvSpPr txBox="1"/>
          <p:nvPr/>
        </p:nvSpPr>
        <p:spPr>
          <a:xfrm>
            <a:off x="7164288" y="4803998"/>
            <a:ext cx="1944216" cy="215444"/>
          </a:xfrm>
          <a:prstGeom prst="rect">
            <a:avLst/>
          </a:prstGeom>
          <a:noFill/>
        </p:spPr>
        <p:txBody>
          <a:bodyPr wrap="square" rtlCol="0">
            <a:spAutoFit/>
          </a:bodyPr>
          <a:lstStyle/>
          <a:p>
            <a:r>
              <a:rPr lang="mi-NZ" sz="800" b="1" dirty="0" smtClean="0">
                <a:solidFill>
                  <a:schemeClr val="bg1"/>
                </a:solidFill>
              </a:rPr>
              <a:t>Photo: Shanthie Walker</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 name="Shape 54"/>
          <p:cNvSpPr txBox="1">
            <a:spLocks/>
          </p:cNvSpPr>
          <p:nvPr/>
        </p:nvSpPr>
        <p:spPr>
          <a:xfrm>
            <a:off x="0" y="1"/>
            <a:ext cx="9144000" cy="5143499"/>
          </a:xfrm>
          <a:prstGeom prst="rect">
            <a:avLst/>
          </a:prstGeom>
          <a:solidFill>
            <a:schemeClr val="accent5">
              <a:lumMod val="50000"/>
            </a:schemeClr>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kumimoji="0" lang="en-NZ" sz="4800" b="0" i="0" u="none" strike="noStrike" kern="0" cap="none" spc="0" normalizeH="0" baseline="0" noProof="0" dirty="0" smtClean="0">
                <a:ln>
                  <a:noFill/>
                </a:ln>
                <a:solidFill>
                  <a:srgbClr val="000000"/>
                </a:solidFill>
                <a:effectLst/>
                <a:uLnTx/>
                <a:uFillTx/>
                <a:latin typeface="Salli Scribbles" pitchFamily="66" charset="0"/>
                <a:ea typeface="Chewy"/>
                <a:cs typeface="Chewy"/>
                <a:sym typeface="Chewy"/>
              </a:rPr>
              <a:t/>
            </a:r>
            <a:br>
              <a:rPr kumimoji="0" lang="en-NZ" sz="4800" b="0" i="0" u="none" strike="noStrike" kern="0" cap="none" spc="0" normalizeH="0" baseline="0" noProof="0" dirty="0" smtClean="0">
                <a:ln>
                  <a:noFill/>
                </a:ln>
                <a:solidFill>
                  <a:srgbClr val="000000"/>
                </a:solidFill>
                <a:effectLst/>
                <a:uLnTx/>
                <a:uFillTx/>
                <a:latin typeface="Salli Scribbles" pitchFamily="66" charset="0"/>
                <a:ea typeface="Chewy"/>
                <a:cs typeface="Chewy"/>
                <a:sym typeface="Chewy"/>
              </a:rPr>
            </a:br>
            <a:endParaRPr kumimoji="0" lang="en-NZ" sz="3000" b="0" i="0" u="none" strike="noStrike" kern="0" cap="none" spc="0" normalizeH="0" baseline="0" noProof="0" dirty="0" smtClean="0">
              <a:ln>
                <a:noFill/>
              </a:ln>
              <a:solidFill>
                <a:srgbClr val="666666"/>
              </a:solidFill>
              <a:effectLst/>
              <a:uLnTx/>
              <a:uFillTx/>
              <a:latin typeface="Chewy"/>
              <a:ea typeface="Chewy"/>
              <a:cs typeface="Chewy"/>
              <a:sym typeface="Chewy"/>
            </a:endParaRP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endParaRPr kumimoji="0" lang="en-NZ" sz="3000" b="0" i="0" u="none" strike="noStrike" kern="0" cap="none" spc="0" normalizeH="0" baseline="0" noProof="0" dirty="0" smtClean="0">
              <a:ln>
                <a:noFill/>
              </a:ln>
              <a:solidFill>
                <a:srgbClr val="666666"/>
              </a:solidFill>
              <a:effectLst/>
              <a:uLnTx/>
              <a:uFillTx/>
              <a:latin typeface="Chewy"/>
              <a:ea typeface="Chewy"/>
              <a:cs typeface="Chewy"/>
              <a:sym typeface="Chewy"/>
            </a:endParaRP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kumimoji="0" lang="en-NZ" sz="4800" b="0" i="0" u="none" strike="noStrike" kern="0" cap="none" spc="0" normalizeH="0" baseline="0" noProof="0" dirty="0" smtClean="0">
                <a:ln>
                  <a:noFill/>
                </a:ln>
                <a:solidFill>
                  <a:srgbClr val="000000"/>
                </a:solidFill>
                <a:effectLst/>
                <a:uLnTx/>
                <a:uFillTx/>
                <a:latin typeface="Chewy"/>
                <a:ea typeface="Chewy"/>
                <a:cs typeface="Chewy"/>
                <a:sym typeface="Chewy"/>
              </a:rPr>
              <a:t> </a:t>
            </a:r>
            <a:endParaRPr kumimoji="0" lang="en-NZ" sz="4800" b="0" i="0" u="none" strike="noStrike" kern="0" cap="none" spc="0" normalizeH="0" baseline="0" noProof="0" dirty="0">
              <a:ln>
                <a:noFill/>
              </a:ln>
              <a:solidFill>
                <a:srgbClr val="000000"/>
              </a:solidFill>
              <a:effectLst/>
              <a:uLnTx/>
              <a:uFillTx/>
              <a:latin typeface="Chewy"/>
              <a:ea typeface="Chewy"/>
              <a:cs typeface="Chewy"/>
              <a:sym typeface="Chewy"/>
            </a:endParaRPr>
          </a:p>
        </p:txBody>
      </p:sp>
      <p:sp>
        <p:nvSpPr>
          <p:cNvPr id="117" name="Shape 117"/>
          <p:cNvSpPr txBox="1">
            <a:spLocks noGrp="1"/>
          </p:cNvSpPr>
          <p:nvPr>
            <p:ph type="subTitle" idx="1"/>
          </p:nvPr>
        </p:nvSpPr>
        <p:spPr>
          <a:xfrm>
            <a:off x="6444208" y="558382"/>
            <a:ext cx="2454000" cy="4101600"/>
          </a:xfrm>
          <a:prstGeom prst="rect">
            <a:avLst/>
          </a:prstGeom>
        </p:spPr>
        <p:txBody>
          <a:bodyPr lIns="91425" tIns="91425" rIns="91425" bIns="91425" anchor="t" anchorCtr="0">
            <a:noAutofit/>
          </a:bodyPr>
          <a:lstStyle/>
          <a:p>
            <a:pPr lvl="0" algn="l" rtl="0">
              <a:spcBef>
                <a:spcPts val="0"/>
              </a:spcBef>
              <a:buClr>
                <a:schemeClr val="dk1"/>
              </a:buClr>
              <a:buSzPct val="45833"/>
              <a:buFont typeface="Arial"/>
              <a:buNone/>
            </a:pPr>
            <a:r>
              <a:rPr lang="en" sz="2400" dirty="0">
                <a:solidFill>
                  <a:schemeClr val="bg1">
                    <a:lumMod val="95000"/>
                  </a:schemeClr>
                </a:solidFill>
                <a:latin typeface="Salli Scribbles" pitchFamily="66" charset="0"/>
                <a:ea typeface="Chewy"/>
                <a:cs typeface="Chewy"/>
                <a:sym typeface="Chewy"/>
              </a:rPr>
              <a:t>Ducks and </a:t>
            </a:r>
            <a:r>
              <a:rPr lang="en" sz="2400" dirty="0" smtClean="0">
                <a:solidFill>
                  <a:schemeClr val="bg1">
                    <a:lumMod val="95000"/>
                  </a:schemeClr>
                </a:solidFill>
                <a:latin typeface="Salli Scribbles" pitchFamily="66" charset="0"/>
                <a:ea typeface="Chewy"/>
                <a:cs typeface="Chewy"/>
                <a:sym typeface="Chewy"/>
              </a:rPr>
              <a:t/>
            </a:r>
            <a:br>
              <a:rPr lang="en" sz="2400" dirty="0" smtClean="0">
                <a:solidFill>
                  <a:schemeClr val="bg1">
                    <a:lumMod val="95000"/>
                  </a:schemeClr>
                </a:solidFill>
                <a:latin typeface="Salli Scribbles" pitchFamily="66" charset="0"/>
                <a:ea typeface="Chewy"/>
                <a:cs typeface="Chewy"/>
                <a:sym typeface="Chewy"/>
              </a:rPr>
            </a:br>
            <a:r>
              <a:rPr lang="en" sz="2400" dirty="0" smtClean="0">
                <a:solidFill>
                  <a:schemeClr val="bg1">
                    <a:lumMod val="95000"/>
                  </a:schemeClr>
                </a:solidFill>
                <a:latin typeface="Salli Scribbles" pitchFamily="66" charset="0"/>
                <a:ea typeface="Chewy"/>
                <a:cs typeface="Chewy"/>
                <a:sym typeface="Chewy"/>
              </a:rPr>
              <a:t>their </a:t>
            </a:r>
            <a:r>
              <a:rPr lang="en" sz="2400" dirty="0">
                <a:solidFill>
                  <a:schemeClr val="bg1">
                    <a:lumMod val="95000"/>
                  </a:schemeClr>
                </a:solidFill>
                <a:latin typeface="Salli Scribbles" pitchFamily="66" charset="0"/>
                <a:ea typeface="Chewy"/>
                <a:cs typeface="Chewy"/>
                <a:sym typeface="Chewy"/>
              </a:rPr>
              <a:t>habitats</a:t>
            </a:r>
          </a:p>
          <a:p>
            <a:pPr lvl="0" algn="l" rtl="0">
              <a:spcBef>
                <a:spcPts val="0"/>
              </a:spcBef>
              <a:buNone/>
            </a:pPr>
            <a:endParaRPr sz="1800" dirty="0">
              <a:solidFill>
                <a:schemeClr val="bg1">
                  <a:lumMod val="95000"/>
                </a:schemeClr>
              </a:solidFill>
              <a:latin typeface="Archer Light" pitchFamily="50" charset="0"/>
              <a:ea typeface="Handlee"/>
              <a:cs typeface="Handlee"/>
              <a:sym typeface="Handlee"/>
            </a:endParaRPr>
          </a:p>
          <a:p>
            <a:pPr lvl="0" algn="l" rtl="0">
              <a:spcBef>
                <a:spcPts val="0"/>
              </a:spcBef>
              <a:buNone/>
            </a:pPr>
            <a:r>
              <a:rPr lang="en" sz="1800" dirty="0">
                <a:solidFill>
                  <a:schemeClr val="bg1">
                    <a:lumMod val="95000"/>
                  </a:schemeClr>
                </a:solidFill>
                <a:latin typeface="Salli Scribbles" pitchFamily="66" charset="0"/>
                <a:ea typeface="Handlee"/>
                <a:cs typeface="Handlee"/>
                <a:sym typeface="Handlee"/>
              </a:rPr>
              <a:t>Mallard duck </a:t>
            </a:r>
            <a:r>
              <a:rPr lang="en" sz="1400" dirty="0" smtClean="0">
                <a:solidFill>
                  <a:schemeClr val="bg1">
                    <a:lumMod val="95000"/>
                  </a:schemeClr>
                </a:solidFill>
                <a:latin typeface="Salli Scribbles" pitchFamily="66" charset="0"/>
                <a:ea typeface="Handlee"/>
                <a:cs typeface="Handlee"/>
                <a:sym typeface="Handlee"/>
              </a:rPr>
              <a:t>(on left)</a:t>
            </a:r>
            <a:endParaRPr lang="en" sz="1400" dirty="0">
              <a:solidFill>
                <a:schemeClr val="bg1">
                  <a:lumMod val="95000"/>
                </a:schemeClr>
              </a:solidFill>
              <a:latin typeface="Salli Scribbles" pitchFamily="66" charset="0"/>
              <a:ea typeface="Handlee"/>
              <a:cs typeface="Handlee"/>
              <a:sym typeface="Handlee"/>
            </a:endParaRPr>
          </a:p>
          <a:p>
            <a:pPr lvl="0" algn="l" rtl="0">
              <a:spcBef>
                <a:spcPts val="0"/>
              </a:spcBef>
              <a:buNone/>
            </a:pPr>
            <a:r>
              <a:rPr lang="en" sz="1800" dirty="0">
                <a:solidFill>
                  <a:schemeClr val="bg1">
                    <a:lumMod val="95000"/>
                  </a:schemeClr>
                </a:solidFill>
                <a:latin typeface="Salli Scribbles" pitchFamily="66" charset="0"/>
                <a:ea typeface="Handlee"/>
                <a:cs typeface="Handlee"/>
                <a:sym typeface="Handlee"/>
              </a:rPr>
              <a:t>Whio  </a:t>
            </a:r>
            <a:r>
              <a:rPr lang="en" sz="1400" dirty="0" smtClean="0">
                <a:solidFill>
                  <a:schemeClr val="bg1">
                    <a:lumMod val="95000"/>
                  </a:schemeClr>
                </a:solidFill>
                <a:latin typeface="Salli Scribbles" pitchFamily="66" charset="0"/>
                <a:ea typeface="Handlee"/>
                <a:cs typeface="Handlee"/>
                <a:sym typeface="Handlee"/>
              </a:rPr>
              <a:t>(on </a:t>
            </a:r>
            <a:r>
              <a:rPr lang="en" sz="1400" dirty="0">
                <a:solidFill>
                  <a:schemeClr val="bg1">
                    <a:lumMod val="95000"/>
                  </a:schemeClr>
                </a:solidFill>
                <a:latin typeface="Salli Scribbles" pitchFamily="66" charset="0"/>
                <a:ea typeface="Handlee"/>
                <a:cs typeface="Handlee"/>
                <a:sym typeface="Handlee"/>
              </a:rPr>
              <a:t>right)</a:t>
            </a:r>
          </a:p>
          <a:p>
            <a:pPr lvl="0" algn="l" rtl="0">
              <a:spcBef>
                <a:spcPts val="0"/>
              </a:spcBef>
              <a:buNone/>
            </a:pPr>
            <a:endParaRPr sz="900" dirty="0">
              <a:solidFill>
                <a:schemeClr val="bg1">
                  <a:lumMod val="95000"/>
                </a:schemeClr>
              </a:solidFill>
              <a:latin typeface="Salli Scribbles" pitchFamily="66" charset="0"/>
              <a:ea typeface="Handlee"/>
              <a:cs typeface="Handlee"/>
              <a:sym typeface="Handlee"/>
            </a:endParaRPr>
          </a:p>
          <a:p>
            <a:pPr marL="457200" lvl="0" indent="-317500" algn="l" rtl="0">
              <a:spcBef>
                <a:spcPts val="0"/>
              </a:spcBef>
              <a:buSzPct val="100000"/>
              <a:buFont typeface="Handlee"/>
              <a:buChar char="●"/>
            </a:pPr>
            <a:r>
              <a:rPr lang="en" sz="1400" dirty="0" smtClean="0">
                <a:solidFill>
                  <a:schemeClr val="bg1">
                    <a:lumMod val="95000"/>
                  </a:schemeClr>
                </a:solidFill>
                <a:latin typeface="Salli Scribbles" pitchFamily="66" charset="0"/>
                <a:ea typeface="Handlee"/>
                <a:cs typeface="Handlee"/>
                <a:sym typeface="Handlee"/>
              </a:rPr>
              <a:t>What </a:t>
            </a:r>
            <a:r>
              <a:rPr lang="en" sz="1400" dirty="0">
                <a:solidFill>
                  <a:schemeClr val="bg1">
                    <a:lumMod val="95000"/>
                  </a:schemeClr>
                </a:solidFill>
                <a:latin typeface="Salli Scribbles" pitchFamily="66" charset="0"/>
                <a:ea typeface="Handlee"/>
                <a:cs typeface="Handlee"/>
                <a:sym typeface="Handlee"/>
              </a:rPr>
              <a:t>differences </a:t>
            </a:r>
            <a:r>
              <a:rPr lang="en" sz="1400" dirty="0" smtClean="0">
                <a:solidFill>
                  <a:schemeClr val="bg1">
                    <a:lumMod val="95000"/>
                  </a:schemeClr>
                </a:solidFill>
                <a:latin typeface="Salli Scribbles" pitchFamily="66" charset="0"/>
                <a:ea typeface="Handlee"/>
                <a:cs typeface="Handlee"/>
                <a:sym typeface="Handlee"/>
              </a:rPr>
              <a:t/>
            </a:r>
            <a:br>
              <a:rPr lang="en" sz="1400" dirty="0" smtClean="0">
                <a:solidFill>
                  <a:schemeClr val="bg1">
                    <a:lumMod val="95000"/>
                  </a:schemeClr>
                </a:solidFill>
                <a:latin typeface="Salli Scribbles" pitchFamily="66" charset="0"/>
                <a:ea typeface="Handlee"/>
                <a:cs typeface="Handlee"/>
                <a:sym typeface="Handlee"/>
              </a:rPr>
            </a:br>
            <a:r>
              <a:rPr lang="en" sz="1400" dirty="0" smtClean="0">
                <a:solidFill>
                  <a:schemeClr val="bg1">
                    <a:lumMod val="95000"/>
                  </a:schemeClr>
                </a:solidFill>
                <a:latin typeface="Salli Scribbles" pitchFamily="66" charset="0"/>
                <a:ea typeface="Handlee"/>
                <a:cs typeface="Handlee"/>
                <a:sym typeface="Handlee"/>
              </a:rPr>
              <a:t>can </a:t>
            </a:r>
            <a:r>
              <a:rPr lang="en" sz="1400" dirty="0">
                <a:solidFill>
                  <a:schemeClr val="bg1">
                    <a:lumMod val="95000"/>
                  </a:schemeClr>
                </a:solidFill>
                <a:latin typeface="Salli Scribbles" pitchFamily="66" charset="0"/>
                <a:ea typeface="Handlee"/>
                <a:cs typeface="Handlee"/>
                <a:sym typeface="Handlee"/>
              </a:rPr>
              <a:t>you see between the ducks? </a:t>
            </a:r>
          </a:p>
          <a:p>
            <a:pPr lvl="0" algn="l" rtl="0">
              <a:spcBef>
                <a:spcPts val="0"/>
              </a:spcBef>
              <a:buNone/>
            </a:pPr>
            <a:endParaRPr sz="1400" dirty="0">
              <a:solidFill>
                <a:schemeClr val="bg1">
                  <a:lumMod val="95000"/>
                </a:schemeClr>
              </a:solidFill>
              <a:latin typeface="Salli Scribbles" pitchFamily="66" charset="0"/>
              <a:ea typeface="Handlee"/>
              <a:cs typeface="Handlee"/>
              <a:sym typeface="Handlee"/>
            </a:endParaRPr>
          </a:p>
          <a:p>
            <a:pPr marL="457200" lvl="0" indent="-317500" algn="l" rtl="0">
              <a:spcBef>
                <a:spcPts val="0"/>
              </a:spcBef>
              <a:buSzPct val="100000"/>
              <a:buFont typeface="Handlee"/>
              <a:buChar char="●"/>
            </a:pPr>
            <a:r>
              <a:rPr lang="en" sz="1400" dirty="0">
                <a:solidFill>
                  <a:schemeClr val="bg1">
                    <a:lumMod val="95000"/>
                  </a:schemeClr>
                </a:solidFill>
                <a:latin typeface="Salli Scribbles" pitchFamily="66" charset="0"/>
                <a:ea typeface="Handlee"/>
                <a:cs typeface="Handlee"/>
                <a:sym typeface="Handlee"/>
              </a:rPr>
              <a:t>Why would they have these differences? </a:t>
            </a:r>
          </a:p>
          <a:p>
            <a:pPr lvl="0" algn="l" rtl="0">
              <a:spcBef>
                <a:spcPts val="0"/>
              </a:spcBef>
              <a:buNone/>
            </a:pPr>
            <a:endParaRPr sz="1400" dirty="0">
              <a:solidFill>
                <a:schemeClr val="bg1">
                  <a:lumMod val="95000"/>
                </a:schemeClr>
              </a:solidFill>
              <a:latin typeface="Salli Scribbles" pitchFamily="66" charset="0"/>
              <a:ea typeface="Handlee"/>
              <a:cs typeface="Handlee"/>
              <a:sym typeface="Handlee"/>
            </a:endParaRPr>
          </a:p>
          <a:p>
            <a:pPr marL="457200" lvl="0" indent="-317500" algn="l" rtl="0">
              <a:spcBef>
                <a:spcPts val="0"/>
              </a:spcBef>
              <a:buSzPct val="100000"/>
              <a:buFont typeface="Handlee"/>
              <a:buChar char="●"/>
            </a:pPr>
            <a:r>
              <a:rPr lang="en" sz="1400" dirty="0">
                <a:solidFill>
                  <a:schemeClr val="bg1">
                    <a:lumMod val="95000"/>
                  </a:schemeClr>
                </a:solidFill>
                <a:latin typeface="Salli Scribbles" pitchFamily="66" charset="0"/>
                <a:ea typeface="Handlee"/>
                <a:cs typeface="Handlee"/>
                <a:sym typeface="Handlee"/>
              </a:rPr>
              <a:t>What do these differences </a:t>
            </a:r>
            <a:r>
              <a:rPr lang="en" sz="1400">
                <a:solidFill>
                  <a:schemeClr val="bg1">
                    <a:lumMod val="95000"/>
                  </a:schemeClr>
                </a:solidFill>
                <a:latin typeface="Salli Scribbles" pitchFamily="66" charset="0"/>
                <a:ea typeface="Handlee"/>
                <a:cs typeface="Handlee"/>
                <a:sym typeface="Handlee"/>
              </a:rPr>
              <a:t>have </a:t>
            </a:r>
            <a:r>
              <a:rPr lang="en" sz="1400" smtClean="0">
                <a:solidFill>
                  <a:schemeClr val="bg1">
                    <a:lumMod val="95000"/>
                  </a:schemeClr>
                </a:solidFill>
                <a:latin typeface="Salli Scribbles" pitchFamily="66" charset="0"/>
                <a:ea typeface="Handlee"/>
                <a:cs typeface="Handlee"/>
                <a:sym typeface="Handlee"/>
              </a:rPr>
              <a:t/>
            </a:r>
            <a:br>
              <a:rPr lang="en" sz="1400" smtClean="0">
                <a:solidFill>
                  <a:schemeClr val="bg1">
                    <a:lumMod val="95000"/>
                  </a:schemeClr>
                </a:solidFill>
                <a:latin typeface="Salli Scribbles" pitchFamily="66" charset="0"/>
                <a:ea typeface="Handlee"/>
                <a:cs typeface="Handlee"/>
                <a:sym typeface="Handlee"/>
              </a:rPr>
            </a:br>
            <a:r>
              <a:rPr lang="en" sz="1400" smtClean="0">
                <a:solidFill>
                  <a:schemeClr val="bg1">
                    <a:lumMod val="95000"/>
                  </a:schemeClr>
                </a:solidFill>
                <a:latin typeface="Salli Scribbles" pitchFamily="66" charset="0"/>
                <a:ea typeface="Handlee"/>
                <a:cs typeface="Handlee"/>
                <a:sym typeface="Handlee"/>
              </a:rPr>
              <a:t>to </a:t>
            </a:r>
            <a:r>
              <a:rPr lang="en" sz="1400" dirty="0">
                <a:solidFill>
                  <a:schemeClr val="bg1">
                    <a:lumMod val="95000"/>
                  </a:schemeClr>
                </a:solidFill>
                <a:latin typeface="Salli Scribbles" pitchFamily="66" charset="0"/>
                <a:ea typeface="Handlee"/>
                <a:cs typeface="Handlee"/>
                <a:sym typeface="Handlee"/>
              </a:rPr>
              <a:t>do </a:t>
            </a:r>
            <a:r>
              <a:rPr lang="en" sz="1400">
                <a:solidFill>
                  <a:schemeClr val="bg1">
                    <a:lumMod val="95000"/>
                  </a:schemeClr>
                </a:solidFill>
                <a:latin typeface="Salli Scribbles" pitchFamily="66" charset="0"/>
                <a:ea typeface="Handlee"/>
                <a:cs typeface="Handlee"/>
                <a:sym typeface="Handlee"/>
              </a:rPr>
              <a:t>with </a:t>
            </a:r>
            <a:r>
              <a:rPr lang="en" sz="1400" smtClean="0">
                <a:solidFill>
                  <a:schemeClr val="bg1">
                    <a:lumMod val="95000"/>
                  </a:schemeClr>
                </a:solidFill>
                <a:latin typeface="Salli Scribbles" pitchFamily="66" charset="0"/>
                <a:ea typeface="Handlee"/>
                <a:cs typeface="Handlee"/>
                <a:sym typeface="Handlee"/>
              </a:rPr>
              <a:t/>
            </a:r>
            <a:br>
              <a:rPr lang="en" sz="1400" smtClean="0">
                <a:solidFill>
                  <a:schemeClr val="bg1">
                    <a:lumMod val="95000"/>
                  </a:schemeClr>
                </a:solidFill>
                <a:latin typeface="Salli Scribbles" pitchFamily="66" charset="0"/>
                <a:ea typeface="Handlee"/>
                <a:cs typeface="Handlee"/>
                <a:sym typeface="Handlee"/>
              </a:rPr>
            </a:br>
            <a:r>
              <a:rPr lang="en" sz="1400" smtClean="0">
                <a:solidFill>
                  <a:schemeClr val="bg1">
                    <a:lumMod val="95000"/>
                  </a:schemeClr>
                </a:solidFill>
                <a:latin typeface="Salli Scribbles" pitchFamily="66" charset="0"/>
                <a:ea typeface="Handlee"/>
                <a:cs typeface="Handlee"/>
                <a:sym typeface="Handlee"/>
              </a:rPr>
              <a:t>their </a:t>
            </a:r>
            <a:r>
              <a:rPr lang="en" sz="1400" dirty="0">
                <a:solidFill>
                  <a:schemeClr val="bg1">
                    <a:lumMod val="95000"/>
                  </a:schemeClr>
                </a:solidFill>
                <a:latin typeface="Salli Scribbles" pitchFamily="66" charset="0"/>
                <a:ea typeface="Handlee"/>
                <a:cs typeface="Handlee"/>
                <a:sym typeface="Handlee"/>
              </a:rPr>
              <a:t>habitats?</a:t>
            </a:r>
          </a:p>
        </p:txBody>
      </p:sp>
      <p:sp>
        <p:nvSpPr>
          <p:cNvPr id="5" name="Rectangle 4"/>
          <p:cNvSpPr/>
          <p:nvPr/>
        </p:nvSpPr>
        <p:spPr>
          <a:xfrm>
            <a:off x="381000" y="590550"/>
            <a:ext cx="5734050" cy="4133850"/>
          </a:xfrm>
          <a:prstGeom prst="rect">
            <a:avLst/>
          </a:prstGeom>
          <a:solidFill>
            <a:schemeClr val="bg1"/>
          </a:solidFill>
          <a:ln>
            <a:no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8" name="Shape 118"/>
          <p:cNvPicPr preferRelativeResize="0"/>
          <p:nvPr/>
        </p:nvPicPr>
        <p:blipFill rotWithShape="1">
          <a:blip r:embed="rId3" cstate="screen">
            <a:alphaModFix/>
          </a:blip>
          <a:srcRect/>
          <a:stretch/>
        </p:blipFill>
        <p:spPr>
          <a:xfrm>
            <a:off x="395536" y="627534"/>
            <a:ext cx="5691647" cy="3949375"/>
          </a:xfrm>
          <a:prstGeom prst="rect">
            <a:avLst/>
          </a:prstGeom>
          <a:noFill/>
          <a:ln>
            <a:noFill/>
          </a:ln>
        </p:spPr>
      </p:pic>
      <p:sp>
        <p:nvSpPr>
          <p:cNvPr id="6" name="TextBox 5"/>
          <p:cNvSpPr txBox="1"/>
          <p:nvPr/>
        </p:nvSpPr>
        <p:spPr>
          <a:xfrm>
            <a:off x="3419872" y="228371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
        <p:nvSpPr>
          <p:cNvPr id="7" name="TextBox 6"/>
          <p:cNvSpPr txBox="1"/>
          <p:nvPr/>
        </p:nvSpPr>
        <p:spPr>
          <a:xfrm>
            <a:off x="3419872" y="4299942"/>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
        <p:nvSpPr>
          <p:cNvPr id="8" name="TextBox 7"/>
          <p:cNvSpPr txBox="1"/>
          <p:nvPr/>
        </p:nvSpPr>
        <p:spPr>
          <a:xfrm>
            <a:off x="539552" y="2283718"/>
            <a:ext cx="1944216" cy="215444"/>
          </a:xfrm>
          <a:prstGeom prst="rect">
            <a:avLst/>
          </a:prstGeom>
          <a:noFill/>
        </p:spPr>
        <p:txBody>
          <a:bodyPr wrap="square" rtlCol="0">
            <a:spAutoFit/>
          </a:bodyPr>
          <a:lstStyle/>
          <a:p>
            <a:r>
              <a:rPr lang="mi-NZ" sz="800" b="1" dirty="0" smtClean="0">
                <a:solidFill>
                  <a:schemeClr val="bg1"/>
                </a:solidFill>
              </a:rPr>
              <a:t>Photo: Jeff Jones</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Shape 54"/>
          <p:cNvSpPr txBox="1">
            <a:spLocks/>
          </p:cNvSpPr>
          <p:nvPr/>
        </p:nvSpPr>
        <p:spPr>
          <a:xfrm>
            <a:off x="0" y="1"/>
            <a:ext cx="9144000" cy="5143499"/>
          </a:xfrm>
          <a:prstGeom prst="rect">
            <a:avLst/>
          </a:prstGeom>
          <a:solidFill>
            <a:schemeClr val="accent5">
              <a:lumMod val="50000"/>
            </a:schemeClr>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kumimoji="0" lang="en-NZ" sz="4800" b="0" i="0" u="none" strike="noStrike" kern="0" cap="none" spc="0" normalizeH="0" baseline="0" noProof="0" dirty="0" smtClean="0">
                <a:ln>
                  <a:noFill/>
                </a:ln>
                <a:solidFill>
                  <a:srgbClr val="000000"/>
                </a:solidFill>
                <a:effectLst/>
                <a:uLnTx/>
                <a:uFillTx/>
                <a:latin typeface="Salli Scribbles" pitchFamily="66" charset="0"/>
                <a:ea typeface="Chewy"/>
                <a:cs typeface="Chewy"/>
                <a:sym typeface="Chewy"/>
              </a:rPr>
              <a:t/>
            </a:r>
            <a:br>
              <a:rPr kumimoji="0" lang="en-NZ" sz="4800" b="0" i="0" u="none" strike="noStrike" kern="0" cap="none" spc="0" normalizeH="0" baseline="0" noProof="0" dirty="0" smtClean="0">
                <a:ln>
                  <a:noFill/>
                </a:ln>
                <a:solidFill>
                  <a:srgbClr val="000000"/>
                </a:solidFill>
                <a:effectLst/>
                <a:uLnTx/>
                <a:uFillTx/>
                <a:latin typeface="Salli Scribbles" pitchFamily="66" charset="0"/>
                <a:ea typeface="Chewy"/>
                <a:cs typeface="Chewy"/>
                <a:sym typeface="Chewy"/>
              </a:rPr>
            </a:br>
            <a:endParaRPr kumimoji="0" lang="en-NZ" sz="3000" b="0" i="0" u="none" strike="noStrike" kern="0" cap="none" spc="0" normalizeH="0" baseline="0" noProof="0" dirty="0" smtClean="0">
              <a:ln>
                <a:noFill/>
              </a:ln>
              <a:solidFill>
                <a:srgbClr val="666666"/>
              </a:solidFill>
              <a:effectLst/>
              <a:uLnTx/>
              <a:uFillTx/>
              <a:latin typeface="Chewy"/>
              <a:ea typeface="Chewy"/>
              <a:cs typeface="Chewy"/>
              <a:sym typeface="Chewy"/>
            </a:endParaRP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endParaRPr kumimoji="0" lang="en-NZ" sz="3000" b="0" i="0" u="none" strike="noStrike" kern="0" cap="none" spc="0" normalizeH="0" baseline="0" noProof="0" dirty="0" smtClean="0">
              <a:ln>
                <a:noFill/>
              </a:ln>
              <a:solidFill>
                <a:srgbClr val="666666"/>
              </a:solidFill>
              <a:effectLst/>
              <a:uLnTx/>
              <a:uFillTx/>
              <a:latin typeface="Chewy"/>
              <a:ea typeface="Chewy"/>
              <a:cs typeface="Chewy"/>
              <a:sym typeface="Chewy"/>
            </a:endParaRP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kumimoji="0" lang="en-NZ" sz="4800" b="0" i="0" u="none" strike="noStrike" kern="0" cap="none" spc="0" normalizeH="0" baseline="0" noProof="0" dirty="0" smtClean="0">
                <a:ln>
                  <a:noFill/>
                </a:ln>
                <a:solidFill>
                  <a:srgbClr val="000000"/>
                </a:solidFill>
                <a:effectLst/>
                <a:uLnTx/>
                <a:uFillTx/>
                <a:latin typeface="Chewy"/>
                <a:ea typeface="Chewy"/>
                <a:cs typeface="Chewy"/>
                <a:sym typeface="Chewy"/>
              </a:rPr>
              <a:t> </a:t>
            </a:r>
            <a:endParaRPr kumimoji="0" lang="en-NZ" sz="4800" b="0" i="0" u="none" strike="noStrike" kern="0" cap="none" spc="0" normalizeH="0" baseline="0" noProof="0" dirty="0">
              <a:ln>
                <a:noFill/>
              </a:ln>
              <a:solidFill>
                <a:srgbClr val="000000"/>
              </a:solidFill>
              <a:effectLst/>
              <a:uLnTx/>
              <a:uFillTx/>
              <a:latin typeface="Chewy"/>
              <a:ea typeface="Chewy"/>
              <a:cs typeface="Chewy"/>
              <a:sym typeface="Chewy"/>
            </a:endParaRPr>
          </a:p>
        </p:txBody>
      </p:sp>
      <p:pic>
        <p:nvPicPr>
          <p:cNvPr id="1026" name="Picture 2"/>
          <p:cNvPicPr>
            <a:picLocks noChangeAspect="1" noChangeArrowheads="1"/>
          </p:cNvPicPr>
          <p:nvPr/>
        </p:nvPicPr>
        <p:blipFill>
          <a:blip r:embed="rId3" cstate="screen"/>
          <a:srcRect/>
          <a:stretch>
            <a:fillRect/>
          </a:stretch>
        </p:blipFill>
        <p:spPr bwMode="auto">
          <a:xfrm>
            <a:off x="3059832" y="165829"/>
            <a:ext cx="3384376" cy="4782185"/>
          </a:xfrm>
          <a:prstGeom prst="rect">
            <a:avLst/>
          </a:prstGeom>
          <a:noFill/>
          <a:ln w="9525">
            <a:noFill/>
            <a:miter lim="800000"/>
            <a:headEnd/>
            <a:tailEnd/>
          </a:ln>
          <a:effectLst>
            <a:outerShdw blurRad="50800" dist="38100" dir="2700000" sx="102000" sy="102000" algn="tl" rotWithShape="0">
              <a:prstClr val="black">
                <a:alpha val="33000"/>
              </a:prstClr>
            </a:outerShdw>
          </a:effectLst>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5" name="Shape 54"/>
          <p:cNvSpPr txBox="1">
            <a:spLocks/>
          </p:cNvSpPr>
          <p:nvPr/>
        </p:nvSpPr>
        <p:spPr>
          <a:xfrm>
            <a:off x="0" y="1"/>
            <a:ext cx="9144000" cy="5143499"/>
          </a:xfrm>
          <a:prstGeom prst="rect">
            <a:avLst/>
          </a:prstGeom>
          <a:solidFill>
            <a:schemeClr val="accent5">
              <a:lumMod val="50000"/>
            </a:schemeClr>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kumimoji="0" lang="en-NZ" sz="4800" b="0" i="0" u="none" strike="noStrike" kern="0" cap="none" spc="0" normalizeH="0" baseline="0" noProof="0" dirty="0" smtClean="0">
                <a:ln>
                  <a:noFill/>
                </a:ln>
                <a:solidFill>
                  <a:srgbClr val="000000"/>
                </a:solidFill>
                <a:effectLst/>
                <a:uLnTx/>
                <a:uFillTx/>
                <a:latin typeface="Salli Scribbles" pitchFamily="66" charset="0"/>
                <a:ea typeface="Chewy"/>
                <a:cs typeface="Chewy"/>
                <a:sym typeface="Chewy"/>
              </a:rPr>
              <a:t/>
            </a:r>
            <a:br>
              <a:rPr kumimoji="0" lang="en-NZ" sz="4800" b="0" i="0" u="none" strike="noStrike" kern="0" cap="none" spc="0" normalizeH="0" baseline="0" noProof="0" dirty="0" smtClean="0">
                <a:ln>
                  <a:noFill/>
                </a:ln>
                <a:solidFill>
                  <a:srgbClr val="000000"/>
                </a:solidFill>
                <a:effectLst/>
                <a:uLnTx/>
                <a:uFillTx/>
                <a:latin typeface="Salli Scribbles" pitchFamily="66" charset="0"/>
                <a:ea typeface="Chewy"/>
                <a:cs typeface="Chewy"/>
                <a:sym typeface="Chewy"/>
              </a:rPr>
            </a:br>
            <a:endParaRPr kumimoji="0" lang="en-NZ" sz="3000" b="0" i="0" u="none" strike="noStrike" kern="0" cap="none" spc="0" normalizeH="0" baseline="0" noProof="0" dirty="0" smtClean="0">
              <a:ln>
                <a:noFill/>
              </a:ln>
              <a:solidFill>
                <a:srgbClr val="666666"/>
              </a:solidFill>
              <a:effectLst/>
              <a:uLnTx/>
              <a:uFillTx/>
              <a:latin typeface="Chewy"/>
              <a:ea typeface="Chewy"/>
              <a:cs typeface="Chewy"/>
              <a:sym typeface="Chewy"/>
            </a:endParaRP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endParaRPr kumimoji="0" lang="en-NZ" sz="3000" b="0" i="0" u="none" strike="noStrike" kern="0" cap="none" spc="0" normalizeH="0" baseline="0" noProof="0" dirty="0" smtClean="0">
              <a:ln>
                <a:noFill/>
              </a:ln>
              <a:solidFill>
                <a:srgbClr val="666666"/>
              </a:solidFill>
              <a:effectLst/>
              <a:uLnTx/>
              <a:uFillTx/>
              <a:latin typeface="Chewy"/>
              <a:ea typeface="Chewy"/>
              <a:cs typeface="Chewy"/>
              <a:sym typeface="Chewy"/>
            </a:endParaRPr>
          </a:p>
          <a:p>
            <a:pPr marL="0" marR="0" lvl="0" indent="0" algn="l" defTabSz="914400" rtl="0" eaLnBrk="1" fontAlgn="auto" latinLnBrk="0" hangingPunct="1">
              <a:lnSpc>
                <a:spcPct val="100000"/>
              </a:lnSpc>
              <a:spcBef>
                <a:spcPts val="0"/>
              </a:spcBef>
              <a:spcAft>
                <a:spcPts val="0"/>
              </a:spcAft>
              <a:buClr>
                <a:schemeClr val="dk1"/>
              </a:buClr>
              <a:buSzPct val="100000"/>
              <a:buFontTx/>
              <a:buNone/>
              <a:tabLst/>
              <a:defRPr/>
            </a:pPr>
            <a:r>
              <a:rPr kumimoji="0" lang="en-NZ" sz="4800" b="0" i="0" u="none" strike="noStrike" kern="0" cap="none" spc="0" normalizeH="0" baseline="0" noProof="0" dirty="0" smtClean="0">
                <a:ln>
                  <a:noFill/>
                </a:ln>
                <a:solidFill>
                  <a:srgbClr val="000000"/>
                </a:solidFill>
                <a:effectLst/>
                <a:uLnTx/>
                <a:uFillTx/>
                <a:latin typeface="Chewy"/>
                <a:ea typeface="Chewy"/>
                <a:cs typeface="Chewy"/>
                <a:sym typeface="Chewy"/>
              </a:rPr>
              <a:t> </a:t>
            </a:r>
            <a:endParaRPr kumimoji="0" lang="en-NZ" sz="4800" b="0" i="0" u="none" strike="noStrike" kern="0" cap="none" spc="0" normalizeH="0" baseline="0" noProof="0" dirty="0">
              <a:ln>
                <a:noFill/>
              </a:ln>
              <a:solidFill>
                <a:srgbClr val="000000"/>
              </a:solidFill>
              <a:effectLst/>
              <a:uLnTx/>
              <a:uFillTx/>
              <a:latin typeface="Chewy"/>
              <a:ea typeface="Chewy"/>
              <a:cs typeface="Chewy"/>
              <a:sym typeface="Chewy"/>
            </a:endParaRPr>
          </a:p>
        </p:txBody>
      </p:sp>
      <p:pic>
        <p:nvPicPr>
          <p:cNvPr id="7" name="Picture 6" descr="ADULT WHIO3.png"/>
          <p:cNvPicPr>
            <a:picLocks noChangeAspect="1"/>
          </p:cNvPicPr>
          <p:nvPr/>
        </p:nvPicPr>
        <p:blipFill>
          <a:blip r:embed="rId3" cstate="screen"/>
          <a:stretch>
            <a:fillRect/>
          </a:stretch>
        </p:blipFill>
        <p:spPr>
          <a:xfrm flipH="1">
            <a:off x="-108520" y="987574"/>
            <a:ext cx="4264161" cy="3364999"/>
          </a:xfrm>
          <a:prstGeom prst="rect">
            <a:avLst/>
          </a:prstGeom>
        </p:spPr>
      </p:pic>
      <p:sp>
        <p:nvSpPr>
          <p:cNvPr id="8" name="Rounded Rectangular Callout 7"/>
          <p:cNvSpPr/>
          <p:nvPr/>
        </p:nvSpPr>
        <p:spPr>
          <a:xfrm>
            <a:off x="4283968" y="627534"/>
            <a:ext cx="4608512" cy="4032448"/>
          </a:xfrm>
          <a:prstGeom prst="wedgeRoundRectCallout">
            <a:avLst>
              <a:gd name="adj1" fmla="val -55294"/>
              <a:gd name="adj2" fmla="val -22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4572000" y="915566"/>
            <a:ext cx="4248472" cy="3585597"/>
          </a:xfrm>
          <a:prstGeom prst="rect">
            <a:avLst/>
          </a:prstGeom>
        </p:spPr>
        <p:txBody>
          <a:bodyPr wrap="square">
            <a:spAutoFit/>
          </a:bodyPr>
          <a:lstStyle/>
          <a:p>
            <a:pPr lvl="0"/>
            <a:r>
              <a:rPr lang="en-NZ" sz="2400" b="1" dirty="0" smtClean="0">
                <a:solidFill>
                  <a:schemeClr val="tx1"/>
                </a:solidFill>
                <a:latin typeface="Salli Scribbles" pitchFamily="66" charset="0"/>
                <a:ea typeface="Handlee"/>
                <a:cs typeface="Handlee"/>
                <a:sym typeface="Handlee"/>
              </a:rPr>
              <a:t>Whio need rivers or streams that are:</a:t>
            </a:r>
          </a:p>
          <a:p>
            <a:pPr marL="457200" lvl="0" indent="-228600">
              <a:buFont typeface="Handlee"/>
              <a:buChar char="-"/>
            </a:pPr>
            <a:r>
              <a:rPr lang="en-NZ" sz="2400" dirty="0" smtClean="0">
                <a:solidFill>
                  <a:schemeClr val="tx1"/>
                </a:solidFill>
                <a:latin typeface="Salli Scribbles" pitchFamily="66" charset="0"/>
                <a:ea typeface="Handlee"/>
                <a:cs typeface="Handlee"/>
                <a:sym typeface="Handlee"/>
              </a:rPr>
              <a:t>fast-flowing </a:t>
            </a:r>
          </a:p>
          <a:p>
            <a:pPr marL="457200" lvl="0" indent="-228600">
              <a:buFont typeface="Handlee"/>
              <a:buChar char="-"/>
            </a:pPr>
            <a:r>
              <a:rPr lang="en-NZ" sz="2400" dirty="0" smtClean="0">
                <a:solidFill>
                  <a:schemeClr val="tx1"/>
                </a:solidFill>
                <a:latin typeface="Salli Scribbles" pitchFamily="66" charset="0"/>
                <a:ea typeface="Handlee"/>
                <a:cs typeface="Handlee"/>
                <a:sym typeface="Handlee"/>
              </a:rPr>
              <a:t>surrounded by trees </a:t>
            </a:r>
          </a:p>
          <a:p>
            <a:pPr marL="457200" lvl="0" indent="-228600">
              <a:buFont typeface="Handlee"/>
              <a:buChar char="-"/>
            </a:pPr>
            <a:r>
              <a:rPr lang="en-NZ" sz="2400" dirty="0" smtClean="0">
                <a:solidFill>
                  <a:schemeClr val="tx1"/>
                </a:solidFill>
                <a:latin typeface="Salli Scribbles" pitchFamily="66" charset="0"/>
                <a:ea typeface="Handlee"/>
                <a:cs typeface="Handlee"/>
                <a:sym typeface="Handlee"/>
              </a:rPr>
              <a:t>rocky-bottomed and clean and clear </a:t>
            </a:r>
            <a:br>
              <a:rPr lang="en-NZ" sz="2400" dirty="0" smtClean="0">
                <a:solidFill>
                  <a:schemeClr val="tx1"/>
                </a:solidFill>
                <a:latin typeface="Salli Scribbles" pitchFamily="66" charset="0"/>
                <a:ea typeface="Handlee"/>
                <a:cs typeface="Handlee"/>
                <a:sym typeface="Handlee"/>
              </a:rPr>
            </a:br>
            <a:r>
              <a:rPr lang="en-NZ" sz="2400" dirty="0" smtClean="0">
                <a:solidFill>
                  <a:schemeClr val="tx1"/>
                </a:solidFill>
                <a:latin typeface="Salli Scribbles" pitchFamily="66" charset="0"/>
                <a:ea typeface="Handlee"/>
                <a:cs typeface="Handlee"/>
                <a:sym typeface="Handlee"/>
              </a:rPr>
              <a:t>(not polluted!!)</a:t>
            </a:r>
          </a:p>
          <a:p>
            <a:pPr lvl="0"/>
            <a:endParaRPr lang="en-NZ" sz="1100" i="1" dirty="0" smtClean="0">
              <a:solidFill>
                <a:schemeClr val="tx1"/>
              </a:solidFill>
              <a:latin typeface="Salli Scribbles" pitchFamily="66" charset="0"/>
              <a:ea typeface="Handlee"/>
              <a:cs typeface="Handlee"/>
              <a:sym typeface="Handlee"/>
            </a:endParaRPr>
          </a:p>
          <a:p>
            <a:pPr lvl="0"/>
            <a:r>
              <a:rPr lang="en-NZ" sz="2400" b="1" i="1" dirty="0" smtClean="0">
                <a:solidFill>
                  <a:schemeClr val="tx1"/>
                </a:solidFill>
                <a:latin typeface="Salli Scribbles" pitchFamily="66" charset="0"/>
                <a:ea typeface="Handlee"/>
                <a:cs typeface="Handlee"/>
                <a:sym typeface="Handlee"/>
              </a:rPr>
              <a:t>Can you see any suitable habitats for us?</a:t>
            </a:r>
            <a:endParaRPr lang="en-NZ" sz="2400" b="1" i="1" dirty="0">
              <a:solidFill>
                <a:schemeClr val="tx1"/>
              </a:solidFill>
              <a:latin typeface="Salli Scribbles" pitchFamily="66" charset="0"/>
              <a:ea typeface="Handlee"/>
              <a:cs typeface="Handlee"/>
              <a:sym typeface="Handlee"/>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endParaRPr/>
          </a:p>
        </p:txBody>
      </p:sp>
      <p:sp>
        <p:nvSpPr>
          <p:cNvPr id="68" name="Shape 6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69" name="Shape 69"/>
          <p:cNvPicPr preferRelativeResize="0"/>
          <p:nvPr/>
        </p:nvPicPr>
        <p:blipFill>
          <a:blip r:embed="rId3" cstate="screen">
            <a:alphaModFix/>
          </a:blip>
          <a:srcRect/>
          <a:stretch>
            <a:fillRect/>
          </a:stretch>
        </p:blipFill>
        <p:spPr>
          <a:xfrm>
            <a:off x="0" y="0"/>
            <a:ext cx="9144000" cy="5143500"/>
          </a:xfrm>
          <a:prstGeom prst="rect">
            <a:avLst/>
          </a:prstGeom>
          <a:noFill/>
          <a:ln>
            <a:noFill/>
          </a:ln>
        </p:spPr>
      </p:pic>
      <p:sp>
        <p:nvSpPr>
          <p:cNvPr id="5" name="TextBox 4"/>
          <p:cNvSpPr txBox="1"/>
          <p:nvPr/>
        </p:nvSpPr>
        <p:spPr>
          <a:xfrm>
            <a:off x="7164288" y="4803998"/>
            <a:ext cx="1944216" cy="215444"/>
          </a:xfrm>
          <a:prstGeom prst="rect">
            <a:avLst/>
          </a:prstGeom>
          <a:noFill/>
        </p:spPr>
        <p:txBody>
          <a:bodyPr wrap="square" rtlCol="0">
            <a:spAutoFit/>
          </a:bodyPr>
          <a:lstStyle/>
          <a:p>
            <a:r>
              <a:rPr lang="mi-NZ" sz="800" b="1" dirty="0" smtClean="0">
                <a:solidFill>
                  <a:schemeClr val="bg1"/>
                </a:solidFill>
              </a:rPr>
              <a:t>Photo: Shanthie Walker</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a:blip r:embed="rId3" cstate="screen">
            <a:alphaModFix/>
          </a:blip>
          <a:srcRect/>
          <a:stretch>
            <a:fillRect/>
          </a:stretch>
        </p:blipFill>
        <p:spPr>
          <a:xfrm>
            <a:off x="0" y="0"/>
            <a:ext cx="9144002" cy="5143500"/>
          </a:xfrm>
          <a:prstGeom prst="rect">
            <a:avLst/>
          </a:prstGeom>
          <a:noFill/>
          <a:ln>
            <a:noFill/>
          </a:ln>
        </p:spPr>
      </p:pic>
      <p:sp>
        <p:nvSpPr>
          <p:cNvPr id="3" name="TextBox 2"/>
          <p:cNvSpPr txBox="1"/>
          <p:nvPr/>
        </p:nvSpPr>
        <p:spPr>
          <a:xfrm>
            <a:off x="7164288" y="4803998"/>
            <a:ext cx="1944216" cy="215444"/>
          </a:xfrm>
          <a:prstGeom prst="rect">
            <a:avLst/>
          </a:prstGeom>
          <a:noFill/>
        </p:spPr>
        <p:txBody>
          <a:bodyPr wrap="square" rtlCol="0">
            <a:spAutoFit/>
          </a:bodyPr>
          <a:lstStyle/>
          <a:p>
            <a:r>
              <a:rPr lang="mi-NZ" sz="800" b="1" dirty="0" smtClean="0">
                <a:solidFill>
                  <a:schemeClr val="bg1"/>
                </a:solidFill>
              </a:rPr>
              <a:t>Photo: Shanthie Walker</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cstate="screen">
            <a:alphaModFix/>
          </a:blip>
          <a:srcRect/>
          <a:stretch>
            <a:fillRect/>
          </a:stretch>
        </p:blipFill>
        <p:spPr>
          <a:xfrm>
            <a:off x="-2" y="0"/>
            <a:ext cx="9144002" cy="5143500"/>
          </a:xfrm>
          <a:prstGeom prst="rect">
            <a:avLst/>
          </a:prstGeom>
          <a:noFill/>
          <a:ln>
            <a:noFill/>
          </a:ln>
        </p:spPr>
      </p:pic>
      <p:sp>
        <p:nvSpPr>
          <p:cNvPr id="3" name="TextBox 2"/>
          <p:cNvSpPr txBox="1"/>
          <p:nvPr/>
        </p:nvSpPr>
        <p:spPr>
          <a:xfrm>
            <a:off x="7164288" y="4803998"/>
            <a:ext cx="1944216" cy="215444"/>
          </a:xfrm>
          <a:prstGeom prst="rect">
            <a:avLst/>
          </a:prstGeom>
          <a:noFill/>
        </p:spPr>
        <p:txBody>
          <a:bodyPr wrap="square" rtlCol="0">
            <a:spAutoFit/>
          </a:bodyPr>
          <a:lstStyle/>
          <a:p>
            <a:r>
              <a:rPr lang="mi-NZ" sz="800" b="1" dirty="0" smtClean="0">
                <a:solidFill>
                  <a:schemeClr val="bg1"/>
                </a:solidFill>
              </a:rPr>
              <a:t>Photo: Shanthie Walker</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endParaRPr/>
          </a:p>
        </p:txBody>
      </p:sp>
      <p:sp>
        <p:nvSpPr>
          <p:cNvPr id="85" name="Shape 8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86" name="Shape 86"/>
          <p:cNvPicPr preferRelativeResize="0"/>
          <p:nvPr/>
        </p:nvPicPr>
        <p:blipFill>
          <a:blip r:embed="rId3" cstate="screen">
            <a:alphaModFix/>
          </a:blip>
          <a:srcRect/>
          <a:stretch>
            <a:fillRect/>
          </a:stretch>
        </p:blipFill>
        <p:spPr>
          <a:xfrm>
            <a:off x="0" y="0"/>
            <a:ext cx="9144000" cy="5143500"/>
          </a:xfrm>
          <a:prstGeom prst="rect">
            <a:avLst/>
          </a:prstGeom>
          <a:noFill/>
          <a:ln>
            <a:noFill/>
          </a:ln>
        </p:spPr>
      </p:pic>
      <p:sp>
        <p:nvSpPr>
          <p:cNvPr id="5" name="TextBox 4"/>
          <p:cNvSpPr txBox="1"/>
          <p:nvPr/>
        </p:nvSpPr>
        <p:spPr>
          <a:xfrm>
            <a:off x="7020272"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Shape 91"/>
          <p:cNvPicPr preferRelativeResize="0"/>
          <p:nvPr/>
        </p:nvPicPr>
        <p:blipFill rotWithShape="1">
          <a:blip r:embed="rId3" cstate="screen">
            <a:alphaModFix/>
          </a:blip>
          <a:srcRect/>
          <a:stretch/>
        </p:blipFill>
        <p:spPr>
          <a:xfrm>
            <a:off x="0" y="0"/>
            <a:ext cx="9144000" cy="5143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98" name="Shape 98"/>
          <p:cNvPicPr preferRelativeResize="0"/>
          <p:nvPr/>
        </p:nvPicPr>
        <p:blipFill>
          <a:blip r:embed="rId3" cstate="screen">
            <a:alphaModFix/>
          </a:blip>
          <a:srcRect/>
          <a:stretch>
            <a:fillRect/>
          </a:stretch>
        </p:blipFill>
        <p:spPr>
          <a:xfrm>
            <a:off x="0" y="0"/>
            <a:ext cx="9144000" cy="5143500"/>
          </a:xfrm>
          <a:prstGeom prst="rect">
            <a:avLst/>
          </a:prstGeom>
          <a:noFill/>
          <a:ln>
            <a:noFill/>
          </a:ln>
        </p:spPr>
      </p:pic>
      <p:sp>
        <p:nvSpPr>
          <p:cNvPr id="5" name="TextBox 4"/>
          <p:cNvSpPr txBox="1"/>
          <p:nvPr/>
        </p:nvSpPr>
        <p:spPr>
          <a:xfrm>
            <a:off x="7164288" y="4803998"/>
            <a:ext cx="1944216" cy="215444"/>
          </a:xfrm>
          <a:prstGeom prst="rect">
            <a:avLst/>
          </a:prstGeom>
          <a:noFill/>
        </p:spPr>
        <p:txBody>
          <a:bodyPr wrap="square" rtlCol="0">
            <a:spAutoFit/>
          </a:bodyPr>
          <a:lstStyle/>
          <a:p>
            <a:r>
              <a:rPr lang="mi-NZ" sz="800" b="1" dirty="0" smtClean="0">
                <a:solidFill>
                  <a:schemeClr val="bg1"/>
                </a:solidFill>
              </a:rPr>
              <a:t>Photo: Shanthie Walker</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105" name="Shape 105"/>
          <p:cNvPicPr preferRelativeResize="0"/>
          <p:nvPr/>
        </p:nvPicPr>
        <p:blipFill>
          <a:blip r:embed="rId3" cstate="screen">
            <a:alphaModFix/>
          </a:blip>
          <a:srcRect/>
          <a:stretch>
            <a:fillRect/>
          </a:stretch>
        </p:blipFill>
        <p:spPr>
          <a:xfrm>
            <a:off x="0" y="0"/>
            <a:ext cx="9335423" cy="5143500"/>
          </a:xfrm>
          <a:prstGeom prst="rect">
            <a:avLst/>
          </a:prstGeom>
          <a:noFill/>
          <a:ln>
            <a:noFill/>
          </a:ln>
        </p:spPr>
      </p:pic>
      <p:sp>
        <p:nvSpPr>
          <p:cNvPr id="5" name="TextBox 4"/>
          <p:cNvSpPr txBox="1"/>
          <p:nvPr/>
        </p:nvSpPr>
        <p:spPr>
          <a:xfrm>
            <a:off x="7164288" y="4803998"/>
            <a:ext cx="1944216" cy="215444"/>
          </a:xfrm>
          <a:prstGeom prst="rect">
            <a:avLst/>
          </a:prstGeom>
          <a:noFill/>
        </p:spPr>
        <p:txBody>
          <a:bodyPr wrap="square" rtlCol="0">
            <a:spAutoFit/>
          </a:bodyPr>
          <a:lstStyle/>
          <a:p>
            <a:r>
              <a:rPr lang="mi-NZ" sz="800" b="1" dirty="0" smtClean="0">
                <a:solidFill>
                  <a:schemeClr val="bg1"/>
                </a:solidFill>
              </a:rPr>
              <a:t>Photo: Bubs Smith</a:t>
            </a:r>
            <a:endParaRPr lang="en-NZ" sz="800"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4600</TotalTime>
  <Words>483</Words>
  <Application>Microsoft Office PowerPoint</Application>
  <PresentationFormat>On-screen Show (16:9)</PresentationFormat>
  <Paragraphs>62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Salli Scribbles</vt:lpstr>
      <vt:lpstr>Chewy</vt:lpstr>
      <vt:lpstr>Handlee</vt:lpstr>
      <vt:lpstr>Archer Light</vt:lpstr>
      <vt:lpstr>simple-light-2</vt:lpstr>
      <vt:lpstr> Whio habitats</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Whio/blue duck education resource: Whio habitats</dc:title>
  <dc:creator>Department of Conservation</dc:creator>
  <cp:lastModifiedBy>kpenny</cp:lastModifiedBy>
  <cp:revision>465</cp:revision>
  <dcterms:modified xsi:type="dcterms:W3CDTF">2016-02-16T23:03:12Z</dcterms:modified>
</cp:coreProperties>
</file>